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handoutMasterIdLst>
    <p:handoutMasterId r:id="rId8"/>
  </p:handoutMasterIdLst>
  <p:sldIdLst>
    <p:sldId id="359" r:id="rId2"/>
    <p:sldId id="502" r:id="rId3"/>
    <p:sldId id="530" r:id="rId4"/>
    <p:sldId id="531" r:id="rId5"/>
    <p:sldId id="532" r:id="rId6"/>
  </p:sldIdLst>
  <p:sldSz cx="12192000" cy="6858000"/>
  <p:notesSz cx="9928225" cy="6797675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00"/>
    <a:srgbClr val="FFFFCC"/>
    <a:srgbClr val="99CCFF"/>
    <a:srgbClr val="FF6600"/>
    <a:srgbClr val="FF6699"/>
    <a:srgbClr val="D0EAC4"/>
    <a:srgbClr val="C5E6B8"/>
    <a:srgbClr val="346022"/>
    <a:srgbClr val="FFFF99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等深淺樣式 2 - 輔色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中等深淺樣式 2 - 輔色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5940675A-B579-460E-94D1-54222C63F5DA}" styleName="無樣式、表格格線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無樣式、無格線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73A0DAA-6AF3-43AB-8588-CEC1D06C72B9}" styleName="中等深淺樣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B301B821-A1FF-4177-AEE7-76D212191A09}" styleName="中等深淺樣式 1 - 輔色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03" autoAdjust="0"/>
    <p:restoredTop sz="91565" autoAdjust="0"/>
  </p:normalViewPr>
  <p:slideViewPr>
    <p:cSldViewPr>
      <p:cViewPr varScale="1">
        <p:scale>
          <a:sx n="112" d="100"/>
          <a:sy n="112" d="100"/>
        </p:scale>
        <p:origin x="816" y="192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03313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5622595" y="0"/>
            <a:ext cx="4303313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D06C01-C45B-4A1A-974E-E5873D30E049}" type="datetimeFigureOut">
              <a:rPr lang="zh-TW" altLang="en-US" smtClean="0"/>
              <a:pPr/>
              <a:t>2020/3/17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1" y="6456699"/>
            <a:ext cx="4303313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5622595" y="6456699"/>
            <a:ext cx="4303313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05D0E5-05B9-40E8-BE36-2CC090FE88A3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647542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4303313" cy="34097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HK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5622595" y="1"/>
            <a:ext cx="4303313" cy="34097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5B6071-34B6-4912-A394-F3A9BCC28BA1}" type="datetimeFigureOut">
              <a:rPr lang="zh-HK" altLang="en-US" smtClean="0"/>
              <a:pPr/>
              <a:t>17/03/20</a:t>
            </a:fld>
            <a:endParaRPr lang="zh-HK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2924175" y="849313"/>
            <a:ext cx="4079875" cy="22955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HK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992361" y="3270974"/>
            <a:ext cx="7943507" cy="267754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1" y="6456699"/>
            <a:ext cx="4303313" cy="34097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HK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5622595" y="6456699"/>
            <a:ext cx="4303313" cy="34097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37FD6F-331A-4CAC-8CF1-0721625812BD}" type="slidenum">
              <a:rPr lang="zh-HK" altLang="en-US" smtClean="0"/>
              <a:pPr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0434962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37FD6F-331A-4CAC-8CF1-0721625812BD}" type="slidenum">
              <a:rPr lang="zh-HK" altLang="en-US" smtClean="0"/>
              <a:pPr/>
              <a:t>1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0474555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標題投影片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矩形 10"/>
          <p:cNvSpPr/>
          <p:nvPr userDrawn="1"/>
        </p:nvSpPr>
        <p:spPr>
          <a:xfrm>
            <a:off x="0" y="6381328"/>
            <a:ext cx="12192000" cy="476672"/>
          </a:xfrm>
          <a:prstGeom prst="rect">
            <a:avLst/>
          </a:prstGeom>
          <a:solidFill>
            <a:srgbClr val="C5E6B8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pic>
        <p:nvPicPr>
          <p:cNvPr id="7" name="Picture 2" descr="C:\Users\0205253\Documents\Information\20180801核對培訓課程資料\SSM-logo-03.png"/>
          <p:cNvPicPr>
            <a:picLocks noChangeAspect="1" noChangeArrowheads="1"/>
          </p:cNvPicPr>
          <p:nvPr userDrawn="1"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2544001" y="360001"/>
            <a:ext cx="6996596" cy="824181"/>
          </a:xfrm>
          <a:prstGeom prst="rect">
            <a:avLst/>
          </a:prstGeom>
          <a:noFill/>
        </p:spPr>
      </p:pic>
      <p:sp>
        <p:nvSpPr>
          <p:cNvPr id="5" name="文字方塊 4"/>
          <p:cNvSpPr txBox="1"/>
          <p:nvPr userDrawn="1"/>
        </p:nvSpPr>
        <p:spPr>
          <a:xfrm>
            <a:off x="6624000" y="1080000"/>
            <a:ext cx="297633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1600" b="1" i="1" dirty="0">
                <a:solidFill>
                  <a:srgbClr val="002060"/>
                </a:solidFill>
                <a:latin typeface="微軟正黑體" pitchFamily="34" charset="-120"/>
                <a:ea typeface="微軟正黑體" pitchFamily="34" charset="-120"/>
              </a:rPr>
              <a:t>預防優先 </a:t>
            </a:r>
            <a:r>
              <a:rPr lang="en-US" altLang="zh-TW" sz="1600" b="1" i="1" baseline="0" dirty="0">
                <a:solidFill>
                  <a:srgbClr val="002060"/>
                </a:solidFill>
                <a:latin typeface="微軟正黑體" pitchFamily="34" charset="-120"/>
                <a:ea typeface="微軟正黑體" pitchFamily="34" charset="-120"/>
              </a:rPr>
              <a:t> </a:t>
            </a:r>
            <a:r>
              <a:rPr lang="zh-TW" altLang="en-US" sz="1600" b="1" i="1" dirty="0">
                <a:solidFill>
                  <a:srgbClr val="002060"/>
                </a:solidFill>
                <a:latin typeface="微軟正黑體" pitchFamily="34" charset="-120"/>
                <a:ea typeface="微軟正黑體" pitchFamily="34" charset="-120"/>
              </a:rPr>
              <a:t>妥善醫療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標題投影片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標題 7"/>
          <p:cNvSpPr>
            <a:spLocks noGrp="1"/>
          </p:cNvSpPr>
          <p:nvPr>
            <p:ph type="ctrTitle"/>
          </p:nvPr>
        </p:nvSpPr>
        <p:spPr>
          <a:xfrm>
            <a:off x="1199456" y="332656"/>
            <a:ext cx="9217024" cy="864096"/>
          </a:xfrm>
        </p:spPr>
        <p:txBody>
          <a:bodyPr anchor="ctr"/>
          <a:lstStyle>
            <a:lvl1pPr algn="l">
              <a:defRPr lang="en-US" dirty="0">
                <a:solidFill>
                  <a:schemeClr val="tx1"/>
                </a:solidFill>
              </a:defRPr>
            </a:lvl1pPr>
          </a:lstStyle>
          <a:p>
            <a:r>
              <a:rPr kumimoji="0" lang="zh-TW" altLang="en-US" dirty="0"/>
              <a:t>按一下以編輯母片標題樣式</a:t>
            </a:r>
            <a:endParaRPr kumimoji="0" lang="en-US" dirty="0"/>
          </a:p>
        </p:txBody>
      </p:sp>
      <p:pic>
        <p:nvPicPr>
          <p:cNvPr id="4" name="Picture 2" descr="C:\Users\0205253\Documents\Information\20180801核對培訓課程資料\SSM logo-03.png"/>
          <p:cNvPicPr>
            <a:picLocks noChangeAspect="1" noChangeArrowheads="1"/>
          </p:cNvPicPr>
          <p:nvPr userDrawn="1"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10800000" y="36000"/>
            <a:ext cx="1330987" cy="972969"/>
          </a:xfrm>
          <a:prstGeom prst="rect">
            <a:avLst/>
          </a:prstGeom>
          <a:noFill/>
        </p:spPr>
      </p:pic>
      <p:sp>
        <p:nvSpPr>
          <p:cNvPr id="5" name="文字方塊 4"/>
          <p:cNvSpPr txBox="1"/>
          <p:nvPr userDrawn="1"/>
        </p:nvSpPr>
        <p:spPr>
          <a:xfrm>
            <a:off x="0" y="6519446"/>
            <a:ext cx="297633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1600" b="1" i="1" dirty="0">
                <a:solidFill>
                  <a:srgbClr val="002060"/>
                </a:solidFill>
                <a:latin typeface="微軟正黑體" pitchFamily="34" charset="-120"/>
                <a:ea typeface="微軟正黑體" pitchFamily="34" charset="-120"/>
              </a:rPr>
              <a:t>預防優先 </a:t>
            </a:r>
            <a:r>
              <a:rPr lang="en-US" altLang="zh-TW" sz="1600" b="1" i="1" baseline="0" dirty="0">
                <a:solidFill>
                  <a:srgbClr val="002060"/>
                </a:solidFill>
                <a:latin typeface="微軟正黑體" pitchFamily="34" charset="-120"/>
                <a:ea typeface="微軟正黑體" pitchFamily="34" charset="-120"/>
              </a:rPr>
              <a:t> </a:t>
            </a:r>
            <a:r>
              <a:rPr lang="zh-TW" altLang="en-US" sz="1600" b="1" i="1" dirty="0">
                <a:solidFill>
                  <a:srgbClr val="002060"/>
                </a:solidFill>
                <a:latin typeface="微軟正黑體" pitchFamily="34" charset="-120"/>
                <a:ea typeface="微軟正黑體" pitchFamily="34" charset="-120"/>
              </a:rPr>
              <a:t>妥善醫療</a:t>
            </a:r>
          </a:p>
        </p:txBody>
      </p:sp>
      <p:pic>
        <p:nvPicPr>
          <p:cNvPr id="9" name="Picture 4" descr="C:\Users\0205253\Documents\Information\20180801核對培訓課程資料\SSM logo-03.png"/>
          <p:cNvPicPr>
            <a:picLocks noChangeAspect="1" noChangeArrowheads="1"/>
          </p:cNvPicPr>
          <p:nvPr userDrawn="1"/>
        </p:nvPicPr>
        <p:blipFill>
          <a:blip r:embed="rId3" cstate="screen">
            <a:lum bright="12000"/>
          </a:blip>
          <a:srcRect/>
          <a:stretch>
            <a:fillRect/>
          </a:stretch>
        </p:blipFill>
        <p:spPr bwMode="auto">
          <a:xfrm>
            <a:off x="-5041238" y="-484408"/>
            <a:ext cx="18531883" cy="7342408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</p:pic>
      <p:sp>
        <p:nvSpPr>
          <p:cNvPr id="6" name="內容版面配置區 2"/>
          <p:cNvSpPr>
            <a:spLocks noGrp="1"/>
          </p:cNvSpPr>
          <p:nvPr>
            <p:ph idx="1"/>
          </p:nvPr>
        </p:nvSpPr>
        <p:spPr>
          <a:xfrm>
            <a:off x="1219200" y="1447800"/>
            <a:ext cx="10363200" cy="4572000"/>
          </a:xfrm>
        </p:spPr>
        <p:txBody>
          <a:bodyPr/>
          <a:lstStyle>
            <a:lvl1pPr marL="274320" indent="-274320">
              <a:buClr>
                <a:srgbClr val="0070C0"/>
              </a:buClr>
              <a:buSzPct val="80000"/>
              <a:buFont typeface="Wingdings" panose="05000000000000000000" pitchFamily="2" charset="2"/>
              <a:buChar char="n"/>
              <a:defRPr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  <a:lvl2pPr marL="662940" indent="-342900">
              <a:buClr>
                <a:srgbClr val="0070C0"/>
              </a:buClr>
              <a:buSzPct val="70000"/>
              <a:buFont typeface="Wingdings" panose="05000000000000000000" pitchFamily="2" charset="2"/>
              <a:buChar char="p"/>
              <a:defRPr>
                <a:latin typeface="微軟正黑體" panose="020B0604030504040204" pitchFamily="34" charset="-120"/>
                <a:ea typeface="微軟正黑體" panose="020B0604030504040204" pitchFamily="34" charset="-120"/>
              </a:defRPr>
            </a:lvl2pPr>
            <a:lvl3pPr marL="822960" indent="-228600">
              <a:buClr>
                <a:srgbClr val="0070C0"/>
              </a:buClr>
              <a:buSzPct val="75000"/>
              <a:buFont typeface="Wingdings" panose="05000000000000000000" pitchFamily="2" charset="2"/>
              <a:buChar char="n"/>
              <a:defRPr>
                <a:latin typeface="微軟正黑體" panose="020B0604030504040204" pitchFamily="34" charset="-120"/>
                <a:ea typeface="微軟正黑體" panose="020B0604030504040204" pitchFamily="34" charset="-120"/>
              </a:defRPr>
            </a:lvl3pPr>
            <a:lvl4pPr marL="1097280" indent="-228600">
              <a:buClr>
                <a:srgbClr val="0070C0"/>
              </a:buClr>
              <a:buSzPct val="65000"/>
              <a:buFont typeface="Wingdings" panose="05000000000000000000" pitchFamily="2" charset="2"/>
              <a:buChar char="p"/>
              <a:defRPr>
                <a:latin typeface="微軟正黑體" panose="020B0604030504040204" pitchFamily="34" charset="-120"/>
                <a:ea typeface="微軟正黑體" panose="020B0604030504040204" pitchFamily="34" charset="-120"/>
              </a:defRPr>
            </a:lvl4pPr>
            <a:lvl5pPr>
              <a:defRPr>
                <a:latin typeface="微軟正黑體" panose="020B0604030504040204" pitchFamily="34" charset="-120"/>
                <a:ea typeface="微軟正黑體" panose="020B0604030504040204" pitchFamily="34" charset="-120"/>
              </a:defRPr>
            </a:lvl5pPr>
          </a:lstStyle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標題投影片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 userDrawn="1"/>
        </p:nvSpPr>
        <p:spPr>
          <a:xfrm>
            <a:off x="0" y="6381328"/>
            <a:ext cx="12192000" cy="476672"/>
          </a:xfrm>
          <a:prstGeom prst="rect">
            <a:avLst/>
          </a:prstGeom>
          <a:solidFill>
            <a:srgbClr val="C5E6B8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pic>
        <p:nvPicPr>
          <p:cNvPr id="4" name="Picture 2" descr="C:\Users\0205253\Documents\Information\20180801核對培訓課程資料\SSM logo-03.png"/>
          <p:cNvPicPr>
            <a:picLocks noChangeAspect="1" noChangeArrowheads="1"/>
          </p:cNvPicPr>
          <p:nvPr userDrawn="1"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5184000" y="576002"/>
            <a:ext cx="1815587" cy="1326775"/>
          </a:xfrm>
          <a:prstGeom prst="rect">
            <a:avLst/>
          </a:prstGeom>
          <a:noFill/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B71B3-0BB7-4B7C-B1CF-05CC38428993}" type="datetimeFigureOut">
              <a:rPr lang="zh-TW" altLang="en-US" smtClean="0"/>
              <a:pPr/>
              <a:t>2020/3/17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9195A-CBE1-4117-BFEF-6984F839D7E8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155776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Rectangle 6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43DD3E-0183-4AB7-9C32-7C6B3F4B71CA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311725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線接點 10"/>
          <p:cNvSpPr>
            <a:spLocks noChangeShapeType="1"/>
          </p:cNvSpPr>
          <p:nvPr/>
        </p:nvSpPr>
        <p:spPr bwMode="auto">
          <a:xfrm>
            <a:off x="609600" y="6353175"/>
            <a:ext cx="10972800" cy="0"/>
          </a:xfrm>
          <a:prstGeom prst="line">
            <a:avLst/>
          </a:prstGeom>
          <a:noFill/>
          <a:ln w="9525" algn="ctr">
            <a:solidFill>
              <a:schemeClr val="accent2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HK" altLang="en-US" sz="1800"/>
          </a:p>
        </p:txBody>
      </p:sp>
      <p:sp>
        <p:nvSpPr>
          <p:cNvPr id="3" name="等腰三角形 2"/>
          <p:cNvSpPr>
            <a:spLocks noChangeAspect="1"/>
          </p:cNvSpPr>
          <p:nvPr/>
        </p:nvSpPr>
        <p:spPr>
          <a:xfrm rot="5400000">
            <a:off x="590550" y="6447367"/>
            <a:ext cx="190500" cy="160867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kumimoji="0" lang="en-US" sz="1800"/>
          </a:p>
        </p:txBody>
      </p:sp>
      <p:sp>
        <p:nvSpPr>
          <p:cNvPr id="4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0BC59B-70ED-4F51-AC63-EC00BE404948}" type="datetime1">
              <a:rPr lang="zh-TW" altLang="en-US"/>
              <a:pPr>
                <a:defRPr/>
              </a:pPr>
              <a:t>2020/3/17</a:t>
            </a:fld>
            <a:endParaRPr lang="en-US" altLang="zh-TW"/>
          </a:p>
        </p:txBody>
      </p:sp>
      <p:sp>
        <p:nvSpPr>
          <p:cNvPr id="5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1A94D8-7113-40E7-AD0E-E8C917FC90F3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5197182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Tx">
  <p:cSld name="標題，兩項物件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66233" y="304801"/>
            <a:ext cx="10668000" cy="121602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>
          <a:xfrm>
            <a:off x="755651" y="1752600"/>
            <a:ext cx="5232400" cy="2057400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quarter" idx="2"/>
          </p:nvPr>
        </p:nvSpPr>
        <p:spPr>
          <a:xfrm>
            <a:off x="755651" y="3962400"/>
            <a:ext cx="5232400" cy="2057400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half" idx="3"/>
          </p:nvPr>
        </p:nvSpPr>
        <p:spPr>
          <a:xfrm>
            <a:off x="6191251" y="1752600"/>
            <a:ext cx="5232400" cy="4267200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6" name="日期版面配置區 5"/>
          <p:cNvSpPr>
            <a:spLocks noGrp="1"/>
          </p:cNvSpPr>
          <p:nvPr>
            <p:ph type="dt" sz="half" idx="10"/>
          </p:nvPr>
        </p:nvSpPr>
        <p:spPr>
          <a:xfrm>
            <a:off x="812800" y="6245225"/>
            <a:ext cx="2641600" cy="476250"/>
          </a:xfrm>
        </p:spPr>
        <p:txBody>
          <a:bodyPr/>
          <a:lstStyle>
            <a:lvl1pPr>
              <a:defRPr/>
            </a:lvl1pPr>
          </a:lstStyle>
          <a:p>
            <a:fld id="{4D784016-50A2-4E70-B5FB-B3DF5465B6AA}" type="datetimeFigureOut">
              <a:rPr lang="zh-TW" altLang="en-US"/>
              <a:pPr/>
              <a:t>2020/3/17</a:t>
            </a:fld>
            <a:endParaRPr lang="en-US" altLang="zh-TW"/>
          </a:p>
        </p:txBody>
      </p:sp>
      <p:sp>
        <p:nvSpPr>
          <p:cNvPr id="7" name="頁尾版面配置區 6"/>
          <p:cNvSpPr>
            <a:spLocks noGrp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2"/>
          </p:nvPr>
        </p:nvSpPr>
        <p:spPr>
          <a:xfrm>
            <a:off x="8737600" y="6245225"/>
            <a:ext cx="2641600" cy="476250"/>
          </a:xfrm>
        </p:spPr>
        <p:txBody>
          <a:bodyPr/>
          <a:lstStyle>
            <a:lvl1pPr>
              <a:defRPr/>
            </a:lvl1pPr>
          </a:lstStyle>
          <a:p>
            <a:fld id="{3F81169A-3422-4726-856F-52875038760E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898489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>
  <p:cSld name="比對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9728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zh-TW" altLang="en-US"/>
              <a:t>按一下以編輯母片標題樣式</a:t>
            </a:r>
            <a:endParaRPr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09600" y="5410200"/>
            <a:ext cx="5386917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6193369" y="5410200"/>
            <a:ext cx="5389033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609600" y="1444295"/>
            <a:ext cx="5386917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93368" y="1444295"/>
            <a:ext cx="5389033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zh-TW" altLang="en-US"/>
              <a:t>衛生局</a:t>
            </a:r>
            <a:r>
              <a:rPr lang="en-US" altLang="zh-TW"/>
              <a:t>-</a:t>
            </a:r>
            <a:r>
              <a:rPr lang="zh-TW" altLang="en-US"/>
              <a:t>疾病預防控制中心</a:t>
            </a:r>
          </a:p>
        </p:txBody>
      </p:sp>
    </p:spTree>
    <p:extLst>
      <p:ext uri="{BB962C8B-B14F-4D97-AF65-F5344CB8AC3E}">
        <p14:creationId xmlns:p14="http://schemas.microsoft.com/office/powerpoint/2010/main" val="249143171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2" name="標題版面配置區 21"/>
          <p:cNvSpPr>
            <a:spLocks noGrp="1"/>
          </p:cNvSpPr>
          <p:nvPr>
            <p:ph type="title"/>
          </p:nvPr>
        </p:nvSpPr>
        <p:spPr>
          <a:xfrm>
            <a:off x="1219200" y="274638"/>
            <a:ext cx="103632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13" name="文字版面配置區 12"/>
          <p:cNvSpPr>
            <a:spLocks noGrp="1"/>
          </p:cNvSpPr>
          <p:nvPr>
            <p:ph type="body" idx="1"/>
          </p:nvPr>
        </p:nvSpPr>
        <p:spPr>
          <a:xfrm>
            <a:off x="1219200" y="1447800"/>
            <a:ext cx="103632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  <a:p>
            <a:pPr lvl="1" eaLnBrk="1" latinLnBrk="0" hangingPunct="1"/>
            <a:r>
              <a:rPr kumimoji="0" lang="zh-TW" altLang="en-US"/>
              <a:t>第二層</a:t>
            </a:r>
          </a:p>
          <a:p>
            <a:pPr lvl="2" eaLnBrk="1" latinLnBrk="0" hangingPunct="1"/>
            <a:r>
              <a:rPr kumimoji="0" lang="zh-TW" altLang="en-US"/>
              <a:t>第三層</a:t>
            </a:r>
          </a:p>
          <a:p>
            <a:pPr lvl="3" eaLnBrk="1" latinLnBrk="0" hangingPunct="1"/>
            <a:r>
              <a:rPr kumimoji="0" lang="zh-TW" altLang="en-US"/>
              <a:t>第四層</a:t>
            </a:r>
          </a:p>
          <a:p>
            <a:pPr lvl="4" eaLnBrk="1" latinLnBrk="0" hangingPunct="1"/>
            <a:r>
              <a:rPr kumimoji="0" lang="zh-TW" altLang="en-US"/>
              <a:t>第五層</a:t>
            </a:r>
            <a:endParaRPr kumimoji="0" lang="en-US"/>
          </a:p>
        </p:txBody>
      </p:sp>
      <p:sp>
        <p:nvSpPr>
          <p:cNvPr id="14" name="日期版面配置區 13"/>
          <p:cNvSpPr>
            <a:spLocks noGrp="1"/>
          </p:cNvSpPr>
          <p:nvPr>
            <p:ph type="dt" sz="half" idx="2"/>
          </p:nvPr>
        </p:nvSpPr>
        <p:spPr>
          <a:xfrm>
            <a:off x="8229600" y="6191250"/>
            <a:ext cx="33020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6BC65D5C-70B9-4535-9E8A-9B946DAEF430}" type="datetimeFigureOut">
              <a:rPr lang="zh-TW" altLang="en-US" smtClean="0"/>
              <a:pPr/>
              <a:t>2020/3/17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3"/>
          </p:nvPr>
        </p:nvSpPr>
        <p:spPr>
          <a:xfrm>
            <a:off x="1219200" y="6172200"/>
            <a:ext cx="52832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72" r:id="rId2"/>
    <p:sldLayoutId id="2147483673" r:id="rId3"/>
    <p:sldLayoutId id="2147483681" r:id="rId4"/>
    <p:sldLayoutId id="2147483682" r:id="rId5"/>
    <p:sldLayoutId id="2147483683" r:id="rId6"/>
    <p:sldLayoutId id="2147483684" r:id="rId7"/>
    <p:sldLayoutId id="2147483687" r:id="rId8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1991544" y="908720"/>
            <a:ext cx="8640960" cy="2016223"/>
          </a:xfrm>
        </p:spPr>
        <p:txBody>
          <a:bodyPr>
            <a:normAutofit/>
          </a:bodyPr>
          <a:lstStyle/>
          <a:p>
            <a:pPr algn="ctr">
              <a:tabLst>
                <a:tab pos="6729413" algn="l"/>
              </a:tabLst>
            </a:pPr>
            <a:r>
              <a:rPr lang="en-US" altLang="zh-TW" sz="4400" b="1" dirty="0"/>
              <a:t>12.</a:t>
            </a:r>
            <a:r>
              <a:rPr lang="pt-PT" altLang="zh-HK" sz="4400" baseline="30000" dirty="0"/>
              <a:t>o</a:t>
            </a:r>
            <a:r>
              <a:rPr lang="en-US" altLang="zh-TW" sz="4400" b="1" dirty="0"/>
              <a:t> </a:t>
            </a:r>
            <a:r>
              <a:rPr lang="en-US" altLang="zh-TW" sz="4400" b="1" dirty="0" err="1"/>
              <a:t>caso</a:t>
            </a:r>
            <a:r>
              <a:rPr lang="en-US" altLang="zh-TW" sz="4400" b="1" dirty="0"/>
              <a:t> </a:t>
            </a:r>
            <a:r>
              <a:rPr lang="en-US" altLang="zh-TW" sz="4400" b="1" dirty="0" err="1"/>
              <a:t>confirmado</a:t>
            </a:r>
            <a:endParaRPr lang="zh-TW" altLang="en-US" sz="4400" b="1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16389" name="Picture 6" descr="C:\Users\0202037\Documents\My Pictures\logos\logo-SS-RAEM.tif"/>
          <p:cNvPicPr>
            <a:picLocks noChangeAspect="1" noChangeArrowheads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41143" y="4653409"/>
            <a:ext cx="2381250" cy="1155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2495600" y="3284984"/>
            <a:ext cx="7272337" cy="1368425"/>
          </a:xfrm>
          <a:prstGeom prst="rect">
            <a:avLst/>
          </a:prstGeom>
        </p:spPr>
        <p:txBody>
          <a:bodyPr/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90000"/>
              </a:lnSpc>
              <a:buNone/>
            </a:pPr>
            <a:endParaRPr lang="en-US" altLang="zh-TW" sz="2400" b="1" dirty="0">
              <a:solidFill>
                <a:schemeClr val="tx1">
                  <a:lumMod val="75000"/>
                  <a:lumOff val="25000"/>
                </a:schemeClr>
              </a:solidFill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6560731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標題 1"/>
          <p:cNvSpPr>
            <a:spLocks noGrp="1"/>
          </p:cNvSpPr>
          <p:nvPr>
            <p:ph type="ctrTitle"/>
          </p:nvPr>
        </p:nvSpPr>
        <p:spPr>
          <a:xfrm>
            <a:off x="407368" y="204317"/>
            <a:ext cx="10513168" cy="1064444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lang="en-US" altLang="zh-TW" sz="2400" b="1" dirty="0" err="1"/>
              <a:t>Apresenta</a:t>
            </a:r>
            <a:r>
              <a:rPr lang="pt-PT" altLang="zh-TW" sz="2400" b="1" dirty="0" err="1"/>
              <a:t>ção</a:t>
            </a:r>
            <a:r>
              <a:rPr lang="pt-PT" altLang="zh-TW" sz="2400" b="1" dirty="0"/>
              <a:t> do caso</a:t>
            </a:r>
            <a:endParaRPr lang="zh-TW" altLang="en-US" sz="2200" b="1" dirty="0">
              <a:solidFill>
                <a:srgbClr val="000000"/>
              </a:solidFill>
              <a:latin typeface="+mj-ea"/>
            </a:endParaRPr>
          </a:p>
        </p:txBody>
      </p:sp>
      <p:sp>
        <p:nvSpPr>
          <p:cNvPr id="5" name="內容版面配置區 2"/>
          <p:cNvSpPr>
            <a:spLocks noGrp="1"/>
          </p:cNvSpPr>
          <p:nvPr>
            <p:ph idx="1"/>
          </p:nvPr>
        </p:nvSpPr>
        <p:spPr>
          <a:xfrm>
            <a:off x="695400" y="1268760"/>
            <a:ext cx="11161240" cy="5112568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50000"/>
              </a:lnSpc>
            </a:pPr>
            <a:r>
              <a:rPr lang="pt-PT" altLang="zh-TW" sz="3200" dirty="0"/>
              <a:t>O doente é </a:t>
            </a:r>
            <a:r>
              <a:rPr lang="en-US" altLang="zh-TW" sz="3200" dirty="0"/>
              <a:t>um </a:t>
            </a:r>
            <a:r>
              <a:rPr lang="en-US" altLang="zh-TW" sz="3200" dirty="0" err="1"/>
              <a:t>homem</a:t>
            </a:r>
            <a:r>
              <a:rPr lang="en-US" altLang="zh-TW" sz="3200" dirty="0"/>
              <a:t> de 47 </a:t>
            </a:r>
            <a:r>
              <a:rPr lang="en-US" altLang="zh-TW" sz="3200" dirty="0" err="1"/>
              <a:t>anos</a:t>
            </a:r>
            <a:r>
              <a:rPr lang="en-US" altLang="zh-TW" sz="3200" dirty="0"/>
              <a:t> de </a:t>
            </a:r>
            <a:r>
              <a:rPr lang="en-US" altLang="zh-TW" sz="3200" dirty="0" err="1"/>
              <a:t>idade</a:t>
            </a:r>
            <a:r>
              <a:rPr lang="en-US" altLang="zh-TW" sz="3200" dirty="0"/>
              <a:t>, </a:t>
            </a:r>
            <a:r>
              <a:rPr lang="en-US" altLang="zh-TW" sz="3200" dirty="0" err="1"/>
              <a:t>nacionalidade</a:t>
            </a:r>
            <a:r>
              <a:rPr lang="en-US" altLang="zh-TW" sz="3200" dirty="0"/>
              <a:t> </a:t>
            </a:r>
            <a:r>
              <a:rPr lang="en-US" altLang="zh-TW" sz="3200" dirty="0" err="1"/>
              <a:t>espanhola</a:t>
            </a:r>
            <a:r>
              <a:rPr lang="en-US" altLang="zh-TW" sz="3200" dirty="0"/>
              <a:t>, </a:t>
            </a:r>
            <a:r>
              <a:rPr lang="en-US" altLang="zh-TW" sz="3200" dirty="0" err="1"/>
              <a:t>comerciante</a:t>
            </a:r>
            <a:r>
              <a:rPr lang="en-US" altLang="zh-TW" sz="3200" dirty="0"/>
              <a:t>, </a:t>
            </a:r>
            <a:r>
              <a:rPr lang="en-US" altLang="zh-TW" sz="3200" dirty="0" err="1"/>
              <a:t>vive</a:t>
            </a:r>
            <a:r>
              <a:rPr lang="en-US" altLang="zh-TW" sz="3200" dirty="0"/>
              <a:t> </a:t>
            </a:r>
            <a:r>
              <a:rPr lang="en-US" altLang="zh-TW" sz="3200" dirty="0" err="1"/>
              <a:t>em</a:t>
            </a:r>
            <a:r>
              <a:rPr lang="en-US" altLang="zh-TW" sz="3200" dirty="0"/>
              <a:t> </a:t>
            </a:r>
            <a:r>
              <a:rPr lang="en-US" altLang="zh-TW" sz="3200" dirty="0" err="1"/>
              <a:t>Leganés</a:t>
            </a:r>
            <a:r>
              <a:rPr lang="en-US" altLang="zh-TW" sz="3200" dirty="0"/>
              <a:t>, </a:t>
            </a:r>
            <a:r>
              <a:rPr lang="en-US" altLang="zh-TW" sz="3200" dirty="0" err="1"/>
              <a:t>Espanha</a:t>
            </a:r>
            <a:r>
              <a:rPr lang="en-US" altLang="zh-TW" sz="3200" dirty="0"/>
              <a:t>;</a:t>
            </a:r>
          </a:p>
          <a:p>
            <a:pPr>
              <a:lnSpc>
                <a:spcPct val="150000"/>
              </a:lnSpc>
            </a:pPr>
            <a:r>
              <a:rPr lang="pt-BR" altLang="zh-TW" sz="3200" dirty="0"/>
              <a:t>Chegou ao Aeroporto Internacional de Macau no dia 16 de Março. No posto fronteiriço do aeroporto o pessoal dos Serviços de Saúde detectou febre (temperatura corporal: 37.7ºC). Foi imediatamente transportado por ambulância a partir do Aeroporto Internacional de Macau para o Centro Hospitalar Conde de São.</a:t>
            </a:r>
            <a:endParaRPr lang="zh-TW" altLang="en-US" sz="3200" dirty="0"/>
          </a:p>
          <a:p>
            <a:pPr>
              <a:lnSpc>
                <a:spcPct val="150000"/>
              </a:lnSpc>
            </a:pPr>
            <a:r>
              <a:rPr lang="pt-PT" altLang="zh-TW" sz="3200" dirty="0"/>
              <a:t>O paciente negou a manifestação de </a:t>
            </a:r>
            <a:r>
              <a:rPr lang="pt-BR" altLang="zh-TW" sz="3200" dirty="0"/>
              <a:t>sintomas de infecções do trato respiratório superior, como dor de garganta, tosse e corrimento nasal.</a:t>
            </a:r>
            <a:endParaRPr lang="zh-TW" altLang="en-US" sz="3200" dirty="0"/>
          </a:p>
        </p:txBody>
      </p:sp>
    </p:spTree>
    <p:extLst>
      <p:ext uri="{BB962C8B-B14F-4D97-AF65-F5344CB8AC3E}">
        <p14:creationId xmlns:p14="http://schemas.microsoft.com/office/powerpoint/2010/main" val="24995093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359868" y="119088"/>
            <a:ext cx="10887000" cy="864096"/>
          </a:xfrm>
        </p:spPr>
        <p:txBody>
          <a:bodyPr>
            <a:normAutofit fontScale="90000"/>
          </a:bodyPr>
          <a:lstStyle/>
          <a:p>
            <a:r>
              <a:rPr lang="pt-BR" altLang="zh-HK" dirty="0"/>
              <a:t>Itinerários e </a:t>
            </a:r>
            <a:r>
              <a:rPr lang="pt-BR" altLang="zh-HK" dirty="0" err="1"/>
              <a:t>actividades</a:t>
            </a:r>
            <a:r>
              <a:rPr lang="pt-BR" altLang="zh-HK" dirty="0"/>
              <a:t> registadas 14 dias antes de ter confirmado</a:t>
            </a:r>
            <a:endParaRPr 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71735623"/>
              </p:ext>
            </p:extLst>
          </p:nvPr>
        </p:nvGraphicFramePr>
        <p:xfrm>
          <a:off x="359868" y="1700808"/>
          <a:ext cx="11136732" cy="41549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33420">
                  <a:extLst>
                    <a:ext uri="{9D8B030D-6E8A-4147-A177-3AD203B41FA5}">
                      <a16:colId xmlns:a16="http://schemas.microsoft.com/office/drawing/2014/main" val="3158335428"/>
                    </a:ext>
                  </a:extLst>
                </a:gridCol>
                <a:gridCol w="8503312">
                  <a:extLst>
                    <a:ext uri="{9D8B030D-6E8A-4147-A177-3AD203B41FA5}">
                      <a16:colId xmlns:a16="http://schemas.microsoft.com/office/drawing/2014/main" val="4006246621"/>
                    </a:ext>
                  </a:extLst>
                </a:gridCol>
              </a:tblGrid>
              <a:tr h="495468">
                <a:tc>
                  <a:txBody>
                    <a:bodyPr/>
                    <a:lstStyle/>
                    <a:p>
                      <a:pPr algn="ctr"/>
                      <a:r>
                        <a:rPr lang="pt-PT" altLang="zh-TW" sz="2000" dirty="0">
                          <a:latin typeface="+mj-ea"/>
                          <a:ea typeface="+mj-ea"/>
                        </a:rPr>
                        <a:t>Data</a:t>
                      </a:r>
                      <a:endParaRPr lang="en-US" sz="2000" dirty="0">
                        <a:latin typeface="+mj-ea"/>
                        <a:ea typeface="+mj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altLang="zh-TW" sz="2000" dirty="0" err="1">
                          <a:latin typeface="+mj-ea"/>
                          <a:ea typeface="+mj-ea"/>
                        </a:rPr>
                        <a:t>Actividade</a:t>
                      </a:r>
                      <a:endParaRPr lang="en-US" sz="2000" dirty="0">
                        <a:latin typeface="+mj-ea"/>
                        <a:ea typeface="+mj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20921433"/>
                  </a:ext>
                </a:extLst>
              </a:tr>
              <a:tr h="671988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kumimoji="0" lang="en-US" altLang="zh-TW" sz="2200" kern="1200" dirty="0">
                          <a:solidFill>
                            <a:schemeClr val="dk1"/>
                          </a:solidFill>
                          <a:latin typeface="+mj-ea"/>
                          <a:ea typeface="+mn-ea"/>
                          <a:cs typeface="+mn-cs"/>
                        </a:rPr>
                        <a:t>02/3-15/3</a:t>
                      </a:r>
                      <a:endParaRPr kumimoji="0" lang="en-US" altLang="zh-HK" sz="2200" kern="1200" dirty="0">
                        <a:solidFill>
                          <a:schemeClr val="dk1"/>
                        </a:solidFill>
                        <a:latin typeface="+mj-ea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lvl="0" indent="-285750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kumimoji="0" lang="pt-BR" altLang="zh-TW" sz="3200" kern="1200" dirty="0">
                          <a:solidFill>
                            <a:schemeClr val="dk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Sempre viveu na Espanha com sua esposa.</a:t>
                      </a:r>
                      <a:endParaRPr kumimoji="0" lang="en-US" altLang="zh-TW" sz="3200" kern="1200" dirty="0">
                        <a:solidFill>
                          <a:schemeClr val="dk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  <a:p>
                      <a:pPr marL="285750" lvl="0" indent="-285750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kumimoji="0" lang="pt-BR" altLang="zh-TW" sz="3200" kern="1200" dirty="0">
                          <a:solidFill>
                            <a:schemeClr val="dk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Negou ter estado as instituições médicas loca</a:t>
                      </a:r>
                      <a:r>
                        <a:rPr kumimoji="0" lang="pt-PT" altLang="zh-TW" sz="3200" kern="1200" dirty="0" err="1">
                          <a:solidFill>
                            <a:schemeClr val="dk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is</a:t>
                      </a:r>
                      <a:r>
                        <a:rPr kumimoji="0" lang="pt-PT" altLang="zh-TW" sz="3200" kern="1200" dirty="0">
                          <a:solidFill>
                            <a:schemeClr val="dk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.</a:t>
                      </a:r>
                      <a:endParaRPr kumimoji="0" lang="zh-TW" altLang="en-US" sz="3200" kern="1200" dirty="0">
                        <a:solidFill>
                          <a:schemeClr val="dk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  <a:p>
                      <a:pPr marL="285750" lvl="0" indent="-285750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kumimoji="0" lang="pt-BR" altLang="zh-TW" sz="3200" kern="1200" dirty="0">
                          <a:solidFill>
                            <a:schemeClr val="dk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Não tem certeza de que tenha </a:t>
                      </a:r>
                      <a:r>
                        <a:rPr kumimoji="0" lang="pt-BR" altLang="zh-TW" sz="3200" kern="1200" dirty="0" err="1">
                          <a:solidFill>
                            <a:schemeClr val="dk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contactado</a:t>
                      </a:r>
                      <a:r>
                        <a:rPr kumimoji="0" lang="pt-BR" altLang="zh-TW" sz="3200" kern="1200" dirty="0">
                          <a:solidFill>
                            <a:schemeClr val="dk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 com pessoas com sintomas semelhantes</a:t>
                      </a:r>
                      <a:endParaRPr kumimoji="0" lang="zh-TW" altLang="en-US" sz="3200" kern="1200" dirty="0">
                        <a:solidFill>
                          <a:schemeClr val="dk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8273394"/>
                  </a:ext>
                </a:extLst>
              </a:tr>
            </a:tbl>
          </a:graphicData>
        </a:graphic>
      </p:graphicFrame>
      <p:sp>
        <p:nvSpPr>
          <p:cNvPr id="5" name="矩形 4"/>
          <p:cNvSpPr/>
          <p:nvPr/>
        </p:nvSpPr>
        <p:spPr>
          <a:xfrm>
            <a:off x="419622" y="983184"/>
            <a:ext cx="9217024" cy="7405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pt-PT" altLang="zh-TW" sz="3200" b="1" dirty="0">
                <a:solidFill>
                  <a:schemeClr val="dk1"/>
                </a:solidFill>
                <a:latin typeface="+mj-ea"/>
                <a:ea typeface="+mj-ea"/>
              </a:rPr>
              <a:t>Situação antes de ir para Macau</a:t>
            </a:r>
            <a:endParaRPr lang="en-US" altLang="zh-TW" sz="3200" b="1" dirty="0">
              <a:solidFill>
                <a:schemeClr val="dk1"/>
              </a:solidFill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8141199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表格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8803940"/>
              </p:ext>
            </p:extLst>
          </p:nvPr>
        </p:nvGraphicFramePr>
        <p:xfrm>
          <a:off x="242382" y="1461639"/>
          <a:ext cx="11707238" cy="50270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61710">
                  <a:extLst>
                    <a:ext uri="{9D8B030D-6E8A-4147-A177-3AD203B41FA5}">
                      <a16:colId xmlns:a16="http://schemas.microsoft.com/office/drawing/2014/main" val="3467433956"/>
                    </a:ext>
                  </a:extLst>
                </a:gridCol>
                <a:gridCol w="1239580">
                  <a:extLst>
                    <a:ext uri="{9D8B030D-6E8A-4147-A177-3AD203B41FA5}">
                      <a16:colId xmlns:a16="http://schemas.microsoft.com/office/drawing/2014/main" val="151526648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val="2377831938"/>
                    </a:ext>
                  </a:extLst>
                </a:gridCol>
                <a:gridCol w="2952328">
                  <a:extLst>
                    <a:ext uri="{9D8B030D-6E8A-4147-A177-3AD203B41FA5}">
                      <a16:colId xmlns:a16="http://schemas.microsoft.com/office/drawing/2014/main" val="2079335986"/>
                    </a:ext>
                  </a:extLst>
                </a:gridCol>
                <a:gridCol w="1656184">
                  <a:extLst>
                    <a:ext uri="{9D8B030D-6E8A-4147-A177-3AD203B41FA5}">
                      <a16:colId xmlns:a16="http://schemas.microsoft.com/office/drawing/2014/main" val="2569334129"/>
                    </a:ext>
                  </a:extLst>
                </a:gridCol>
                <a:gridCol w="2829284">
                  <a:extLst>
                    <a:ext uri="{9D8B030D-6E8A-4147-A177-3AD203B41FA5}">
                      <a16:colId xmlns:a16="http://schemas.microsoft.com/office/drawing/2014/main" val="3368196259"/>
                    </a:ext>
                  </a:extLst>
                </a:gridCol>
              </a:tblGrid>
              <a:tr h="925846">
                <a:tc>
                  <a:txBody>
                    <a:bodyPr/>
                    <a:lstStyle/>
                    <a:p>
                      <a:pPr algn="ctr"/>
                      <a:r>
                        <a:rPr lang="en-US" altLang="zh-HK" sz="1800" b="1" dirty="0" err="1">
                          <a:latin typeface="Times New Roman" panose="02020603050405020304" pitchFamily="18" charset="0"/>
                          <a:ea typeface="+mj-ea"/>
                          <a:cs typeface="Times New Roman" panose="02020603050405020304" pitchFamily="18" charset="0"/>
                        </a:rPr>
                        <a:t>Companhias</a:t>
                      </a:r>
                      <a:r>
                        <a:rPr lang="en-US" altLang="zh-HK" sz="1800" b="1" dirty="0">
                          <a:latin typeface="Times New Roman" panose="02020603050405020304" pitchFamily="18" charset="0"/>
                          <a:ea typeface="+mj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zh-HK" sz="1800" b="1" dirty="0" err="1">
                          <a:latin typeface="Times New Roman" panose="02020603050405020304" pitchFamily="18" charset="0"/>
                          <a:ea typeface="+mj-ea"/>
                          <a:cs typeface="Times New Roman" panose="02020603050405020304" pitchFamily="18" charset="0"/>
                        </a:rPr>
                        <a:t>aéreas</a:t>
                      </a:r>
                      <a:endParaRPr lang="zh-HK" altLang="en-US" sz="1800" b="1" dirty="0">
                        <a:latin typeface="Times New Roman" panose="02020603050405020304" pitchFamily="18" charset="0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tabLst/>
                      </a:pPr>
                      <a:r>
                        <a:rPr lang="pt-PT" altLang="zh-HK" sz="1800" b="1" dirty="0">
                          <a:latin typeface="Times New Roman" panose="02020603050405020304" pitchFamily="18" charset="0"/>
                          <a:ea typeface="+mj-ea"/>
                          <a:cs typeface="Times New Roman" panose="02020603050405020304" pitchFamily="18" charset="0"/>
                        </a:rPr>
                        <a:t>N.º do voo</a:t>
                      </a:r>
                      <a:endParaRPr lang="zh-HK" altLang="en-US" sz="1800" b="1" dirty="0">
                        <a:latin typeface="Times New Roman" panose="02020603050405020304" pitchFamily="18" charset="0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altLang="zh-HK" sz="1800" b="1" dirty="0">
                          <a:latin typeface="Times New Roman" panose="02020603050405020304" pitchFamily="18" charset="0"/>
                          <a:ea typeface="+mj-ea"/>
                          <a:cs typeface="Times New Roman" panose="02020603050405020304" pitchFamily="18" charset="0"/>
                        </a:rPr>
                        <a:t>Hora de partida</a:t>
                      </a:r>
                      <a:endParaRPr lang="zh-HK" altLang="en-US" sz="1800" b="1" dirty="0">
                        <a:latin typeface="Times New Roman" panose="02020603050405020304" pitchFamily="18" charset="0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altLang="zh-HK" sz="1800" b="1" dirty="0">
                          <a:latin typeface="Times New Roman" panose="02020603050405020304" pitchFamily="18" charset="0"/>
                          <a:ea typeface="+mj-ea"/>
                          <a:cs typeface="Times New Roman" panose="02020603050405020304" pitchFamily="18" charset="0"/>
                        </a:rPr>
                        <a:t>Local de partida</a:t>
                      </a:r>
                      <a:endParaRPr lang="zh-HK" altLang="en-US" sz="1800" b="1" dirty="0">
                        <a:latin typeface="Times New Roman" panose="02020603050405020304" pitchFamily="18" charset="0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altLang="zh-HK" sz="1800" b="1" dirty="0">
                          <a:latin typeface="Times New Roman" panose="02020603050405020304" pitchFamily="18" charset="0"/>
                          <a:ea typeface="+mj-ea"/>
                          <a:cs typeface="Times New Roman" panose="02020603050405020304" pitchFamily="18" charset="0"/>
                        </a:rPr>
                        <a:t>Hora de chegada</a:t>
                      </a:r>
                      <a:endParaRPr lang="zh-HK" altLang="en-US" sz="1800" b="1" dirty="0">
                        <a:latin typeface="Times New Roman" panose="02020603050405020304" pitchFamily="18" charset="0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altLang="zh-HK" sz="1800" b="1" dirty="0">
                          <a:latin typeface="Times New Roman" panose="02020603050405020304" pitchFamily="18" charset="0"/>
                          <a:ea typeface="+mj-ea"/>
                          <a:cs typeface="Times New Roman" panose="02020603050405020304" pitchFamily="18" charset="0"/>
                        </a:rPr>
                        <a:t>Local de chegada</a:t>
                      </a:r>
                      <a:endParaRPr lang="zh-HK" altLang="en-US" sz="1800" b="1" dirty="0">
                        <a:latin typeface="Times New Roman" panose="02020603050405020304" pitchFamily="18" charset="0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29783617"/>
                  </a:ext>
                </a:extLst>
              </a:tr>
              <a:tr h="825491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j-ea"/>
                          <a:cs typeface="Times New Roman" panose="02020603050405020304" pitchFamily="18" charset="0"/>
                        </a:rPr>
                        <a:t>Aeroflot - Russian Airlines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altLang="zh-TW" sz="1800" b="1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j-ea"/>
                          <a:cs typeface="Times New Roman" panose="02020603050405020304" pitchFamily="18" charset="0"/>
                        </a:rPr>
                        <a:t>SU2501</a:t>
                      </a:r>
                      <a:endParaRPr lang="zh-HK" altLang="en-US" sz="1800" b="1" dirty="0">
                        <a:latin typeface="Times New Roman" panose="02020603050405020304" pitchFamily="18" charset="0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HK" sz="1800" b="1" dirty="0">
                          <a:latin typeface="Times New Roman" panose="02020603050405020304" pitchFamily="18" charset="0"/>
                          <a:ea typeface="+mj-ea"/>
                          <a:cs typeface="Times New Roman" panose="02020603050405020304" pitchFamily="18" charset="0"/>
                        </a:rPr>
                        <a:t>15/3 11:00</a:t>
                      </a:r>
                      <a:endParaRPr lang="zh-HK" altLang="en-US" sz="1800" b="1" dirty="0">
                        <a:latin typeface="Times New Roman" panose="02020603050405020304" pitchFamily="18" charset="0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HK" sz="1800" b="1" dirty="0">
                          <a:latin typeface="Times New Roman" panose="02020603050405020304" pitchFamily="18" charset="0"/>
                          <a:ea typeface="+mj-ea"/>
                          <a:cs typeface="Times New Roman" panose="02020603050405020304" pitchFamily="18" charset="0"/>
                        </a:rPr>
                        <a:t>Aeroporto de Madrid</a:t>
                      </a:r>
                      <a:endParaRPr lang="zh-HK" altLang="en-US" sz="1800" b="1" dirty="0">
                        <a:latin typeface="Times New Roman" panose="02020603050405020304" pitchFamily="18" charset="0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HK" sz="1800" b="1" dirty="0">
                          <a:latin typeface="Times New Roman" panose="02020603050405020304" pitchFamily="18" charset="0"/>
                          <a:ea typeface="+mj-ea"/>
                          <a:cs typeface="Times New Roman" panose="02020603050405020304" pitchFamily="18" charset="0"/>
                        </a:rPr>
                        <a:t>18:00</a:t>
                      </a:r>
                      <a:endParaRPr lang="zh-HK" altLang="en-US" sz="1800" b="1" dirty="0">
                        <a:latin typeface="Times New Roman" panose="02020603050405020304" pitchFamily="18" charset="0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800" b="1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j-ea"/>
                          <a:cs typeface="Times New Roman" panose="02020603050405020304" pitchFamily="18" charset="0"/>
                        </a:rPr>
                        <a:t>Aeroporto de </a:t>
                      </a:r>
                      <a:r>
                        <a:rPr kumimoji="0" lang="en-US" altLang="zh-TW" sz="1800" b="1" kern="1200" dirty="0" err="1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j-ea"/>
                          <a:cs typeface="Times New Roman" panose="02020603050405020304" pitchFamily="18" charset="0"/>
                        </a:rPr>
                        <a:t>Moscovo</a:t>
                      </a:r>
                      <a:endParaRPr kumimoji="0" lang="zh-TW" altLang="en-US" sz="1800" b="1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66345568"/>
                  </a:ext>
                </a:extLst>
              </a:tr>
              <a:tr h="141928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Aeroflot - Russian Airlines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altLang="zh-TW" sz="1800" b="1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j-ea"/>
                          <a:cs typeface="Times New Roman" panose="02020603050405020304" pitchFamily="18" charset="0"/>
                        </a:rPr>
                        <a:t>SU204</a:t>
                      </a:r>
                      <a:endParaRPr lang="zh-HK" altLang="en-US" sz="1800" b="1" dirty="0">
                        <a:latin typeface="Times New Roman" panose="02020603050405020304" pitchFamily="18" charset="0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HK" sz="1800" b="1" dirty="0">
                          <a:latin typeface="Times New Roman" panose="02020603050405020304" pitchFamily="18" charset="0"/>
                          <a:ea typeface="+mj-ea"/>
                          <a:cs typeface="Times New Roman" panose="02020603050405020304" pitchFamily="18" charset="0"/>
                        </a:rPr>
                        <a:t>15/3 21:30</a:t>
                      </a:r>
                      <a:endParaRPr lang="zh-HK" altLang="en-US" sz="1800" b="1" dirty="0">
                        <a:latin typeface="Times New Roman" panose="02020603050405020304" pitchFamily="18" charset="0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800" b="1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j-ea"/>
                          <a:cs typeface="Times New Roman" panose="02020603050405020304" pitchFamily="18" charset="0"/>
                        </a:rPr>
                        <a:t>Aeroporto de </a:t>
                      </a:r>
                      <a:r>
                        <a:rPr kumimoji="0" lang="en-US" altLang="zh-TW" sz="1800" b="1" kern="1200" dirty="0" err="1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j-ea"/>
                          <a:cs typeface="Times New Roman" panose="02020603050405020304" pitchFamily="18" charset="0"/>
                        </a:rPr>
                        <a:t>Moscovo</a:t>
                      </a:r>
                      <a:endParaRPr kumimoji="0" lang="zh-TW" altLang="en-US" sz="1800" b="1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HK" sz="1800" b="1" dirty="0">
                          <a:latin typeface="Times New Roman" panose="02020603050405020304" pitchFamily="18" charset="0"/>
                          <a:ea typeface="+mj-ea"/>
                          <a:cs typeface="Times New Roman" panose="02020603050405020304" pitchFamily="18" charset="0"/>
                        </a:rPr>
                        <a:t>16/3 10:00</a:t>
                      </a:r>
                      <a:endParaRPr lang="zh-HK" altLang="en-US" sz="1800" b="1" dirty="0">
                        <a:latin typeface="Times New Roman" panose="02020603050405020304" pitchFamily="18" charset="0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pt-BR" altLang="zh-TW" sz="1800" b="1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Aeroporto Internacional da Capital Pequim</a:t>
                      </a:r>
                    </a:p>
                    <a:p>
                      <a:pPr algn="ctr"/>
                      <a:r>
                        <a:rPr kumimoji="0" lang="pt-BR" altLang="zh-TW" sz="1800" b="1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kumimoji="0" lang="pt-BR" altLang="zh-TW" sz="1800" b="1" i="1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Beijing Capital International Airport</a:t>
                      </a:r>
                      <a:r>
                        <a:rPr kumimoji="0" lang="pt-BR" altLang="zh-TW" sz="1800" b="1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)</a:t>
                      </a:r>
                      <a:endParaRPr kumimoji="0" lang="zh-TW" altLang="en-US" sz="1800" b="1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54305441"/>
                  </a:ext>
                </a:extLst>
              </a:tr>
              <a:tr h="1767525">
                <a:tc>
                  <a:txBody>
                    <a:bodyPr/>
                    <a:lstStyle/>
                    <a:p>
                      <a:pPr algn="ctr"/>
                      <a:r>
                        <a:rPr lang="pt-PT" altLang="zh-HK" sz="1800" b="1" dirty="0" err="1">
                          <a:latin typeface="Times New Roman" panose="02020603050405020304" pitchFamily="18" charset="0"/>
                          <a:ea typeface="+mj-ea"/>
                          <a:cs typeface="Times New Roman" panose="02020603050405020304" pitchFamily="18" charset="0"/>
                        </a:rPr>
                        <a:t>Air</a:t>
                      </a:r>
                      <a:r>
                        <a:rPr lang="pt-PT" altLang="zh-HK" sz="1800" b="1" dirty="0">
                          <a:latin typeface="Times New Roman" panose="02020603050405020304" pitchFamily="18" charset="0"/>
                          <a:ea typeface="+mj-ea"/>
                          <a:cs typeface="Times New Roman" panose="02020603050405020304" pitchFamily="18" charset="0"/>
                        </a:rPr>
                        <a:t> Macau</a:t>
                      </a:r>
                      <a:endParaRPr lang="zh-HK" altLang="en-US" sz="1800" b="1" dirty="0">
                        <a:latin typeface="Times New Roman" panose="02020603050405020304" pitchFamily="18" charset="0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HK" sz="1800" b="1" dirty="0">
                          <a:latin typeface="Times New Roman" panose="02020603050405020304" pitchFamily="18" charset="0"/>
                          <a:ea typeface="+mj-ea"/>
                          <a:cs typeface="Times New Roman" panose="02020603050405020304" pitchFamily="18" charset="0"/>
                        </a:rPr>
                        <a:t>NX001</a:t>
                      </a:r>
                      <a:endParaRPr lang="zh-HK" altLang="en-US" sz="1800" b="1" dirty="0">
                        <a:latin typeface="Times New Roman" panose="02020603050405020304" pitchFamily="18" charset="0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HK" sz="1800" b="1" dirty="0">
                          <a:latin typeface="Times New Roman" panose="02020603050405020304" pitchFamily="18" charset="0"/>
                          <a:ea typeface="+mj-ea"/>
                          <a:cs typeface="Times New Roman" panose="02020603050405020304" pitchFamily="18" charset="0"/>
                        </a:rPr>
                        <a:t>16/3 16:10</a:t>
                      </a:r>
                      <a:endParaRPr lang="zh-HK" altLang="en-US" sz="1800" b="1" dirty="0">
                        <a:latin typeface="Times New Roman" panose="02020603050405020304" pitchFamily="18" charset="0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altLang="zh-TW" sz="1800" b="1" dirty="0">
                          <a:latin typeface="Times New Roman" panose="02020603050405020304" pitchFamily="18" charset="0"/>
                          <a:ea typeface="+mj-ea"/>
                          <a:cs typeface="Times New Roman" panose="02020603050405020304" pitchFamily="18" charset="0"/>
                        </a:rPr>
                        <a:t>Aeroporto Internacional da Capital Pequim</a:t>
                      </a:r>
                    </a:p>
                    <a:p>
                      <a:pPr algn="ctr"/>
                      <a:r>
                        <a:rPr lang="pt-BR" altLang="zh-TW" sz="1800" b="1" dirty="0">
                          <a:latin typeface="Times New Roman" panose="02020603050405020304" pitchFamily="18" charset="0"/>
                          <a:ea typeface="+mj-ea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pt-BR" altLang="zh-TW" sz="1800" b="1" i="1" dirty="0">
                          <a:latin typeface="Times New Roman" panose="02020603050405020304" pitchFamily="18" charset="0"/>
                          <a:ea typeface="+mj-ea"/>
                          <a:cs typeface="Times New Roman" panose="02020603050405020304" pitchFamily="18" charset="0"/>
                        </a:rPr>
                        <a:t>Beijing Capital International Airport</a:t>
                      </a:r>
                      <a:r>
                        <a:rPr lang="pt-BR" altLang="zh-TW" sz="1800" b="1" dirty="0">
                          <a:latin typeface="Times New Roman" panose="02020603050405020304" pitchFamily="18" charset="0"/>
                          <a:ea typeface="+mj-ea"/>
                          <a:cs typeface="Times New Roman" panose="02020603050405020304" pitchFamily="18" charset="0"/>
                        </a:rPr>
                        <a:t>)</a:t>
                      </a:r>
                      <a:endParaRPr lang="zh-TW" altLang="en-US" sz="1800" b="1" dirty="0">
                        <a:latin typeface="Times New Roman" panose="02020603050405020304" pitchFamily="18" charset="0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HK" sz="1800" b="1" dirty="0">
                          <a:latin typeface="Times New Roman" panose="02020603050405020304" pitchFamily="18" charset="0"/>
                          <a:ea typeface="+mj-ea"/>
                          <a:cs typeface="Times New Roman" panose="02020603050405020304" pitchFamily="18" charset="0"/>
                        </a:rPr>
                        <a:t>20:00</a:t>
                      </a:r>
                      <a:endParaRPr lang="zh-HK" altLang="en-US" sz="1800" b="1" dirty="0">
                        <a:latin typeface="Times New Roman" panose="02020603050405020304" pitchFamily="18" charset="0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HK" sz="1800" b="1" dirty="0">
                          <a:latin typeface="Times New Roman" panose="02020603050405020304" pitchFamily="18" charset="0"/>
                          <a:ea typeface="+mj-ea"/>
                          <a:cs typeface="Times New Roman" panose="02020603050405020304" pitchFamily="18" charset="0"/>
                        </a:rPr>
                        <a:t>Aeroporto </a:t>
                      </a:r>
                      <a:r>
                        <a:rPr lang="en-US" altLang="zh-HK" sz="1800" b="1" dirty="0" err="1">
                          <a:latin typeface="Times New Roman" panose="02020603050405020304" pitchFamily="18" charset="0"/>
                          <a:ea typeface="+mj-ea"/>
                          <a:cs typeface="Times New Roman" panose="02020603050405020304" pitchFamily="18" charset="0"/>
                        </a:rPr>
                        <a:t>Internacional</a:t>
                      </a:r>
                      <a:r>
                        <a:rPr lang="en-US" altLang="zh-HK" sz="1800" b="1" dirty="0">
                          <a:latin typeface="Times New Roman" panose="02020603050405020304" pitchFamily="18" charset="0"/>
                          <a:ea typeface="+mj-ea"/>
                          <a:cs typeface="Times New Roman" panose="02020603050405020304" pitchFamily="18" charset="0"/>
                        </a:rPr>
                        <a:t> de Macau</a:t>
                      </a:r>
                      <a:endParaRPr lang="zh-HK" altLang="en-US" sz="1800" b="1" dirty="0">
                        <a:latin typeface="Times New Roman" panose="02020603050405020304" pitchFamily="18" charset="0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93805886"/>
                  </a:ext>
                </a:extLst>
              </a:tr>
            </a:tbl>
          </a:graphicData>
        </a:graphic>
      </p:graphicFrame>
      <p:sp>
        <p:nvSpPr>
          <p:cNvPr id="6" name="矩形 5"/>
          <p:cNvSpPr/>
          <p:nvPr/>
        </p:nvSpPr>
        <p:spPr>
          <a:xfrm>
            <a:off x="242382" y="589221"/>
            <a:ext cx="11123994" cy="8724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TW" b="1" dirty="0">
                <a:solidFill>
                  <a:schemeClr val="dk1"/>
                </a:solidFill>
                <a:latin typeface="+mj-ea"/>
                <a:ea typeface="+mj-ea"/>
              </a:rPr>
              <a:t>15/3 </a:t>
            </a:r>
            <a:r>
              <a:rPr lang="pt-BR" altLang="zh-TW" b="1" dirty="0">
                <a:solidFill>
                  <a:schemeClr val="dk1"/>
                </a:solidFill>
                <a:latin typeface="+mj-ea"/>
                <a:ea typeface="+mj-ea"/>
              </a:rPr>
              <a:t>De manhã, partiu sozinho de Leganés para o Aeroporto de Madrid para apanhar o voo, e fez escalas nos seguintes locais</a:t>
            </a:r>
            <a:r>
              <a:rPr lang="en-US" altLang="zh-TW" b="1" dirty="0">
                <a:solidFill>
                  <a:schemeClr val="dk1"/>
                </a:solidFill>
                <a:latin typeface="+mj-ea"/>
                <a:ea typeface="+mj-ea"/>
              </a:rPr>
              <a:t> - 16/3 </a:t>
            </a:r>
            <a:r>
              <a:rPr lang="en-US" altLang="zh-TW" b="1" dirty="0" err="1">
                <a:solidFill>
                  <a:schemeClr val="dk1"/>
                </a:solidFill>
                <a:latin typeface="+mj-ea"/>
                <a:ea typeface="+mj-ea"/>
              </a:rPr>
              <a:t>Chegou</a:t>
            </a:r>
            <a:r>
              <a:rPr lang="en-US" altLang="zh-TW" b="1" dirty="0">
                <a:solidFill>
                  <a:schemeClr val="dk1"/>
                </a:solidFill>
                <a:latin typeface="+mj-ea"/>
                <a:ea typeface="+mj-ea"/>
              </a:rPr>
              <a:t> a Macau</a:t>
            </a:r>
          </a:p>
        </p:txBody>
      </p:sp>
      <p:sp>
        <p:nvSpPr>
          <p:cNvPr id="8" name="標題 1"/>
          <p:cNvSpPr txBox="1">
            <a:spLocks/>
          </p:cNvSpPr>
          <p:nvPr/>
        </p:nvSpPr>
        <p:spPr>
          <a:xfrm>
            <a:off x="479376" y="144364"/>
            <a:ext cx="10887000" cy="864096"/>
          </a:xfrm>
          <a:prstGeom prst="rect">
            <a:avLst/>
          </a:prstGeom>
        </p:spPr>
        <p:txBody>
          <a:bodyPr bIns="91440" anchor="ctr" anchorCtr="0">
            <a:normAutofit fontScale="70000" lnSpcReduction="200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lang="en-US" sz="4000" kern="120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altLang="zh-HK" dirty="0"/>
              <a:t>Itinerários e </a:t>
            </a:r>
            <a:r>
              <a:rPr lang="pt-BR" altLang="zh-HK" dirty="0" err="1"/>
              <a:t>actividades</a:t>
            </a:r>
            <a:r>
              <a:rPr lang="pt-BR" altLang="zh-HK" dirty="0"/>
              <a:t> registadas 14 dias antes de ter confirmado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3488948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00944" y="404664"/>
            <a:ext cx="9217024" cy="864096"/>
          </a:xfrm>
        </p:spPr>
        <p:txBody>
          <a:bodyPr/>
          <a:lstStyle/>
          <a:p>
            <a:r>
              <a:rPr lang="en-US" altLang="zh-HK"/>
              <a:t>Acompanhamento</a:t>
            </a:r>
            <a:r>
              <a:rPr lang="en-US" altLang="zh-HK" dirty="0"/>
              <a:t> de </a:t>
            </a:r>
            <a:r>
              <a:rPr lang="en-US" altLang="zh-HK" dirty="0" err="1"/>
              <a:t>contacto</a:t>
            </a:r>
            <a:r>
              <a:rPr lang="en-US" altLang="zh-HK" dirty="0"/>
              <a:t> </a:t>
            </a:r>
            <a:endParaRPr lang="en-US" b="1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28169560"/>
              </p:ext>
            </p:extLst>
          </p:nvPr>
        </p:nvGraphicFramePr>
        <p:xfrm>
          <a:off x="767408" y="1844824"/>
          <a:ext cx="11089232" cy="42244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16224">
                  <a:extLst>
                    <a:ext uri="{9D8B030D-6E8A-4147-A177-3AD203B41FA5}">
                      <a16:colId xmlns:a16="http://schemas.microsoft.com/office/drawing/2014/main" val="1635079284"/>
                    </a:ext>
                  </a:extLst>
                </a:gridCol>
                <a:gridCol w="9073008">
                  <a:extLst>
                    <a:ext uri="{9D8B030D-6E8A-4147-A177-3AD203B41FA5}">
                      <a16:colId xmlns:a16="http://schemas.microsoft.com/office/drawing/2014/main" val="1545408938"/>
                    </a:ext>
                  </a:extLst>
                </a:gridCol>
              </a:tblGrid>
              <a:tr h="513050">
                <a:tc>
                  <a:txBody>
                    <a:bodyPr/>
                    <a:lstStyle/>
                    <a:p>
                      <a:pPr algn="ctr"/>
                      <a:r>
                        <a:rPr lang="pt-PT" altLang="zh-TW" sz="18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Classificação</a:t>
                      </a:r>
                      <a:endParaRPr lang="en-US" sz="18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altLang="zh-TW" sz="18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N.</a:t>
                      </a:r>
                      <a:r>
                        <a:rPr kumimoji="0" lang="pt-BR" altLang="zh-HK" sz="1800" b="1" kern="1200" baseline="300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o</a:t>
                      </a:r>
                      <a:r>
                        <a:rPr lang="pt-PT" altLang="zh-TW" sz="18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de pessoas</a:t>
                      </a:r>
                      <a:endParaRPr lang="en-US" sz="18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24008355"/>
                  </a:ext>
                </a:extLst>
              </a:tr>
              <a:tr h="1791206">
                <a:tc>
                  <a:txBody>
                    <a:bodyPr/>
                    <a:lstStyle/>
                    <a:p>
                      <a:r>
                        <a:rPr kumimoji="0" lang="en-US" altLang="zh-HK" sz="2000" kern="1200" dirty="0" err="1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Contacto</a:t>
                      </a:r>
                      <a:r>
                        <a:rPr kumimoji="0" lang="en-US" altLang="zh-HK" sz="2000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zh-HK" sz="2000" kern="1200" dirty="0" err="1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próximo</a:t>
                      </a:r>
                      <a:endParaRPr kumimoji="0" lang="en-US" altLang="zh-TW" sz="2000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44500" lvl="0" indent="-355600">
                        <a:lnSpc>
                          <a:spcPct val="10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kumimoji="0" lang="en-US" altLang="zh-TW" sz="20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j-ea"/>
                          <a:cs typeface="Times New Roman" panose="02020603050405020304" pitchFamily="18" charset="0"/>
                        </a:rPr>
                        <a:t>2 </a:t>
                      </a:r>
                      <a:r>
                        <a:rPr kumimoji="0" lang="en-US" altLang="zh-TW" sz="20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j-ea"/>
                          <a:cs typeface="Times New Roman" panose="02020603050405020304" pitchFamily="18" charset="0"/>
                        </a:rPr>
                        <a:t>tripulantes</a:t>
                      </a:r>
                      <a:endParaRPr kumimoji="0" lang="zh-TW" altLang="zh-HK" sz="20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j-ea"/>
                        <a:cs typeface="Times New Roman" panose="02020603050405020304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altLang="zh-TW" sz="20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j-ea"/>
                          <a:cs typeface="Times New Roman" panose="02020603050405020304" pitchFamily="18" charset="0"/>
                        </a:rPr>
                        <a:t>Os indivíduos</a:t>
                      </a:r>
                      <a:r>
                        <a:rPr kumimoji="0" lang="pt-BR" altLang="zh-TW" sz="2000" kern="1200" baseline="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j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pt-BR" altLang="zh-TW" sz="20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j-ea"/>
                          <a:cs typeface="Times New Roman" panose="02020603050405020304" pitchFamily="18" charset="0"/>
                        </a:rPr>
                        <a:t>acima referidos serão submetidos à observação médica no Centro Clínico de Saúde Pública e a teste</a:t>
                      </a:r>
                      <a:endParaRPr kumimoji="0" lang="zh-TW" altLang="zh-HK" sz="20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j-ea"/>
                        <a:cs typeface="Times New Roman" panose="02020603050405020304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zh-TW" altLang="zh-HK" sz="20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29754625"/>
                  </a:ext>
                </a:extLst>
              </a:tr>
              <a:tr h="1400333">
                <a:tc>
                  <a:txBody>
                    <a:bodyPr/>
                    <a:lstStyle/>
                    <a:p>
                      <a:r>
                        <a:rPr lang="pt-PT" altLang="zh-TW" sz="2000" dirty="0">
                          <a:latin typeface="Times New Roman" panose="02020603050405020304" pitchFamily="18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Contacto geral</a:t>
                      </a:r>
                      <a:endParaRPr lang="en-US" altLang="zh-TW" sz="20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44500" lvl="0" indent="-355600">
                        <a:lnSpc>
                          <a:spcPct val="10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kumimoji="0" lang="pt-BR" altLang="zh-TW" sz="20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j-ea"/>
                          <a:cs typeface="Times New Roman" panose="02020603050405020304" pitchFamily="18" charset="0"/>
                        </a:rPr>
                        <a:t>1 portador de passaporte dos EUA</a:t>
                      </a:r>
                      <a:endParaRPr kumimoji="0" lang="zh-TW" altLang="zh-HK" sz="20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j-ea"/>
                        <a:cs typeface="Times New Roman" panose="02020603050405020304" pitchFamily="18" charset="0"/>
                      </a:endParaRPr>
                    </a:p>
                    <a:p>
                      <a:pPr marL="444500" lvl="0" indent="-355600">
                        <a:lnSpc>
                          <a:spcPct val="10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kumimoji="0" lang="pt-BR" sz="20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j-ea"/>
                          <a:cs typeface="Times New Roman" panose="02020603050405020304" pitchFamily="18" charset="0"/>
                        </a:rPr>
                        <a:t>2 portadores de Salvo-conduto por serviços públicos de nacionalidade chinesa </a:t>
                      </a:r>
                    </a:p>
                    <a:p>
                      <a:pPr marL="444500" marR="0" lvl="0" indent="-355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pt-BR" altLang="zh-TW" sz="20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j-ea"/>
                          <a:cs typeface="Times New Roman" panose="02020603050405020304" pitchFamily="18" charset="0"/>
                        </a:rPr>
                        <a:t>2 portadores de Salvo-conduto geral de nacionalidade chinesa </a:t>
                      </a:r>
                      <a:r>
                        <a:rPr kumimoji="0" lang="pt-PT" sz="20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j-ea"/>
                          <a:cs typeface="Times New Roman" panose="02020603050405020304" pitchFamily="18" charset="0"/>
                        </a:rPr>
                        <a:t> </a:t>
                      </a:r>
                      <a:endParaRPr kumimoji="0" lang="zh-TW" altLang="zh-HK" sz="20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j-ea"/>
                        <a:cs typeface="Times New Roman" panose="02020603050405020304" pitchFamily="18" charset="0"/>
                      </a:endParaRPr>
                    </a:p>
                    <a:p>
                      <a:pPr marL="4445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altLang="zh-TW" sz="20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j-ea"/>
                          <a:cs typeface="Times New Roman" panose="02020603050405020304" pitchFamily="18" charset="0"/>
                        </a:rPr>
                        <a:t>3 </a:t>
                      </a:r>
                      <a:r>
                        <a:rPr kumimoji="0" lang="en-US" altLang="zh-TW" sz="20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j-ea"/>
                          <a:cs typeface="Times New Roman" panose="02020603050405020304" pitchFamily="18" charset="0"/>
                        </a:rPr>
                        <a:t>tripulantes</a:t>
                      </a:r>
                      <a:endParaRPr kumimoji="0" lang="en-US" altLang="zh-TW" sz="20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j-ea"/>
                        <a:cs typeface="Times New Roman" panose="02020603050405020304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pt-BR" sz="2000" b="0" i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Os indivíduos acima referidos serão submetidos à</a:t>
                      </a:r>
                      <a:r>
                        <a:rPr kumimoji="0" lang="pt-BR" sz="2000" b="0" i="0" kern="1200" baseline="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observação médica </a:t>
                      </a:r>
                      <a:r>
                        <a:rPr kumimoji="0" lang="pt-BR" sz="2000" b="0" i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no Hotel “Pousada Marina Infante”</a:t>
                      </a:r>
                      <a:r>
                        <a:rPr kumimoji="0" lang="pt-PT" sz="2000" b="0" i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e </a:t>
                      </a:r>
                      <a:r>
                        <a:rPr kumimoji="0" lang="pt-BR" sz="2000" b="0" i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a teste</a:t>
                      </a:r>
                      <a:endParaRPr kumimoji="0" lang="zh-TW" altLang="zh-HK" sz="20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2546902"/>
                  </a:ext>
                </a:extLst>
              </a:tr>
            </a:tbl>
          </a:graphicData>
        </a:graphic>
      </p:graphicFrame>
      <p:sp>
        <p:nvSpPr>
          <p:cNvPr id="3" name="矩形 2"/>
          <p:cNvSpPr/>
          <p:nvPr/>
        </p:nvSpPr>
        <p:spPr>
          <a:xfrm>
            <a:off x="600944" y="1052736"/>
            <a:ext cx="1067581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00000"/>
              </a:lnSpc>
            </a:pPr>
            <a:r>
              <a:rPr lang="pt-BR" altLang="zh-HK" b="1" dirty="0">
                <a:solidFill>
                  <a:schemeClr val="dk1"/>
                </a:solidFill>
                <a:latin typeface="+mj-ea"/>
                <a:ea typeface="+mj-ea"/>
              </a:rPr>
              <a:t>No dia 16 de Março, o Voo NX001 de Pequim para Macau, além do doente tinha 5 passageiros e 5 tripulantes</a:t>
            </a:r>
            <a:endParaRPr lang="zh-TW" altLang="zh-HK" b="1" dirty="0">
              <a:solidFill>
                <a:schemeClr val="dk1"/>
              </a:solidFill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195556486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公正">
  <a:themeElements>
    <a:clrScheme name="公正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公正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公正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>
    <a:spDef>
      <a:spPr>
        <a:solidFill>
          <a:srgbClr val="A0D88A"/>
        </a:solidFill>
        <a:ln w="19050" cap="sq" cmpd="sng" algn="ctr">
          <a:noFill/>
          <a:prstDash val="solid"/>
        </a:ln>
        <a:effectLst/>
      </a:spPr>
      <a:bodyPr anchor="ctr"/>
      <a:lstStyle>
        <a:defPPr algn="ctr" eaLnBrk="1" latinLnBrk="0" hangingPunct="1">
          <a:defRPr kumimoji="0"/>
        </a:defPPr>
      </a:lstStyle>
      <a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8654</TotalTime>
  <Words>372</Words>
  <Application>Microsoft Macintosh PowerPoint</Application>
  <PresentationFormat>Widescreen</PresentationFormat>
  <Paragraphs>55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4" baseType="lpstr">
      <vt:lpstr>微軟正黑體</vt:lpstr>
      <vt:lpstr>Arial</vt:lpstr>
      <vt:lpstr>Calibri</vt:lpstr>
      <vt:lpstr>Franklin Gothic Book</vt:lpstr>
      <vt:lpstr>Perpetua</vt:lpstr>
      <vt:lpstr>Times New Roman</vt:lpstr>
      <vt:lpstr>Wingdings</vt:lpstr>
      <vt:lpstr>Wingdings 2</vt:lpstr>
      <vt:lpstr>公正</vt:lpstr>
      <vt:lpstr>12.o caso confirmado</vt:lpstr>
      <vt:lpstr>Apresentação do caso</vt:lpstr>
      <vt:lpstr>Itinerários e actividades registadas 14 dias antes de ter confirmado</vt:lpstr>
      <vt:lpstr>PowerPoint Presentation</vt:lpstr>
      <vt:lpstr>Acompanhamento de contacto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投影片 1</dc:title>
  <dc:creator>ssguest</dc:creator>
  <cp:lastModifiedBy>Vitor Moutinho</cp:lastModifiedBy>
  <cp:revision>779</cp:revision>
  <cp:lastPrinted>2020-03-16T08:11:05Z</cp:lastPrinted>
  <dcterms:created xsi:type="dcterms:W3CDTF">2018-08-02T06:37:43Z</dcterms:created>
  <dcterms:modified xsi:type="dcterms:W3CDTF">2020-03-17T14:46:50Z</dcterms:modified>
</cp:coreProperties>
</file>